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6858000" cy="9906000" type="A4"/>
  <p:notesSz cx="6858000" cy="9144000"/>
  <p:embeddedFontLst>
    <p:embeddedFont>
      <p:font typeface="Verdana" pitchFamily="34" charset="0"/>
      <p:regular r:id="rId7"/>
      <p:bold r:id="rId8"/>
      <p:italic r:id="rId9"/>
      <p:boldItalic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F0E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810" y="194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6858F-2CAA-4D71-8FF1-5FE79053825B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EE3E2-4FC5-4998-BDAF-523007C00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48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E3E2-4FC5-4998-BDAF-523007C00DE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327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E3E2-4FC5-4998-BDAF-523007C00DE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327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E3E2-4FC5-4998-BDAF-523007C00DE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327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E3E2-4FC5-4998-BDAF-523007C00DE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32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271-92D0-4689-9D1D-1523DE729CF8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C62-4349-4F04-B4BC-AE15DA751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00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271-92D0-4689-9D1D-1523DE729CF8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C62-4349-4F04-B4BC-AE15DA751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66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271-92D0-4689-9D1D-1523DE729CF8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C62-4349-4F04-B4BC-AE15DA751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80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271-92D0-4689-9D1D-1523DE729CF8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C62-4349-4F04-B4BC-AE15DA751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2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271-92D0-4689-9D1D-1523DE729CF8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C62-4349-4F04-B4BC-AE15DA751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540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271-92D0-4689-9D1D-1523DE729CF8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C62-4349-4F04-B4BC-AE15DA751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76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271-92D0-4689-9D1D-1523DE729CF8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C62-4349-4F04-B4BC-AE15DA751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95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271-92D0-4689-9D1D-1523DE729CF8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C62-4349-4F04-B4BC-AE15DA751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00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271-92D0-4689-9D1D-1523DE729CF8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C62-4349-4F04-B4BC-AE15DA751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71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271-92D0-4689-9D1D-1523DE729CF8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C62-4349-4F04-B4BC-AE15DA751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92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271-92D0-4689-9D1D-1523DE729CF8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C62-4349-4F04-B4BC-AE15DA751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29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2D271-92D0-4689-9D1D-1523DE729CF8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5C62-4349-4F04-B4BC-AE15DA751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69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88640" y="200472"/>
            <a:ext cx="6480720" cy="9433048"/>
          </a:xfrm>
          <a:prstGeom prst="rect">
            <a:avLst/>
          </a:prstGeom>
          <a:noFill/>
          <a:ln w="127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664" y="272480"/>
            <a:ext cx="6172200" cy="1651000"/>
          </a:xfrm>
          <a:effectLst>
            <a:outerShdw blurRad="50800" dist="38100" dir="600000" sx="98000" sy="98000" algn="tl" rotWithShape="0">
              <a:schemeClr val="bg2">
                <a:lumMod val="10000"/>
              </a:schemeClr>
            </a:outerShdw>
          </a:effectLst>
        </p:spPr>
        <p:txBody>
          <a:bodyPr anchor="t"/>
          <a:lstStyle/>
          <a:p>
            <a:r>
              <a:rPr lang="pt-BR" dirty="0" smtClean="0">
                <a:solidFill>
                  <a:srgbClr val="33CCCC"/>
                </a:solidFill>
                <a:latin typeface="Beach Society" pitchFamily="2" charset="0"/>
              </a:rPr>
              <a:t>Apostila Complementar</a:t>
            </a:r>
            <a:endParaRPr lang="pt-BR" dirty="0">
              <a:solidFill>
                <a:srgbClr val="33CCCC"/>
              </a:solidFill>
              <a:latin typeface="Beach Society" pitchFamily="2" charset="0"/>
            </a:endParaRPr>
          </a:p>
        </p:txBody>
      </p:sp>
      <p:pic>
        <p:nvPicPr>
          <p:cNvPr id="1027" name="Picture 3" descr="C:\Users\Bruna\Desktop\barrad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2" y="8091261"/>
            <a:ext cx="2090738" cy="181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92646" y="1141913"/>
            <a:ext cx="5694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Bellota" pitchFamily="50" charset="0"/>
                <a:ea typeface="Bellota" pitchFamily="50" charset="0"/>
              </a:rPr>
              <a:t>Aqui você vai encontrar todas as informações sobre os materiais </a:t>
            </a:r>
          </a:p>
          <a:p>
            <a:pPr algn="ctr"/>
            <a:r>
              <a:rPr lang="pt-BR" sz="1400" dirty="0">
                <a:latin typeface="Bellota" pitchFamily="50" charset="0"/>
                <a:ea typeface="Bellota" pitchFamily="50" charset="0"/>
                <a:cs typeface="Verdana" pitchFamily="34" charset="0"/>
              </a:rPr>
              <a:t>u</a:t>
            </a:r>
            <a:r>
              <a:rPr lang="pt-BR" sz="1400" dirty="0" smtClean="0">
                <a:latin typeface="Bellota" pitchFamily="50" charset="0"/>
                <a:ea typeface="Bellota" pitchFamily="50" charset="0"/>
                <a:cs typeface="Verdana" pitchFamily="34" charset="0"/>
              </a:rPr>
              <a:t>tilizados</a:t>
            </a:r>
            <a:r>
              <a:rPr lang="pt-BR" sz="1400" dirty="0" smtClean="0">
                <a:latin typeface="Bellota" pitchFamily="50" charset="0"/>
                <a:ea typeface="Bellota" pitchFamily="50" charset="0"/>
              </a:rPr>
              <a:t> no nosso curso. </a:t>
            </a:r>
            <a:endParaRPr lang="pt-BR" sz="1400" dirty="0">
              <a:latin typeface="Bellota" pitchFamily="50" charset="0"/>
              <a:ea typeface="Bellota" pitchFamily="50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76672" y="2792760"/>
            <a:ext cx="5694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200" dirty="0" smtClean="0">
                <a:latin typeface="Bellota" pitchFamily="50" charset="0"/>
                <a:ea typeface="Bellota" pitchFamily="50" charset="0"/>
              </a:rPr>
              <a:t>A parte impressa utilizamos a impressora Canon G3100, indicamos ela para personalizados em geral;</a:t>
            </a:r>
          </a:p>
          <a:p>
            <a:pPr marL="285750" indent="-285750">
              <a:buFontTx/>
              <a:buChar char="-"/>
            </a:pPr>
            <a:endParaRPr lang="pt-BR" sz="1200" dirty="0" smtClean="0">
              <a:latin typeface="Bellota" pitchFamily="50" charset="0"/>
              <a:ea typeface="Bellota" pitchFamily="50" charset="0"/>
            </a:endParaRPr>
          </a:p>
          <a:p>
            <a:pPr marL="285750" indent="-285750">
              <a:buFontTx/>
              <a:buChar char="-"/>
            </a:pPr>
            <a:r>
              <a:rPr lang="pt-BR" sz="1200" dirty="0" smtClean="0">
                <a:latin typeface="Bellota" pitchFamily="50" charset="0"/>
                <a:ea typeface="Bellota" pitchFamily="50" charset="0"/>
              </a:rPr>
              <a:t>Nossa pistola de cola quente que não “baba” é da marca </a:t>
            </a:r>
            <a:r>
              <a:rPr lang="pt-BR" sz="1200" dirty="0" err="1" smtClean="0">
                <a:latin typeface="Bellota" pitchFamily="50" charset="0"/>
                <a:ea typeface="Bellota" pitchFamily="50" charset="0"/>
              </a:rPr>
              <a:t>Rhamos</a:t>
            </a:r>
            <a:r>
              <a:rPr lang="pt-BR" sz="1200" dirty="0" smtClean="0">
                <a:latin typeface="Bellota" pitchFamily="50" charset="0"/>
                <a:ea typeface="Bellota" pitchFamily="50" charset="0"/>
              </a:rPr>
              <a:t> e Brito; </a:t>
            </a:r>
          </a:p>
          <a:p>
            <a:endParaRPr lang="pt-BR" sz="1200" dirty="0" smtClean="0">
              <a:latin typeface="Bellota" pitchFamily="50" charset="0"/>
              <a:ea typeface="Bellota" pitchFamily="50" charset="0"/>
            </a:endParaRPr>
          </a:p>
          <a:p>
            <a:pPr marL="285750" indent="-285750">
              <a:buFontTx/>
              <a:buChar char="-"/>
            </a:pPr>
            <a:endParaRPr lang="pt-BR" sz="1200" dirty="0">
              <a:latin typeface="Bellota" pitchFamily="50" charset="0"/>
              <a:ea typeface="Bellota" pitchFamily="50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15835" y="5025008"/>
            <a:ext cx="5694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pt-BR" sz="1200" dirty="0" smtClean="0">
                <a:latin typeface="Bellota" pitchFamily="50" charset="0"/>
                <a:ea typeface="Bellota" pitchFamily="50" charset="0"/>
              </a:rPr>
              <a:t>Todas </a:t>
            </a:r>
            <a:r>
              <a:rPr lang="pt-BR" sz="1200" dirty="0" smtClean="0">
                <a:latin typeface="Bellota" pitchFamily="50" charset="0"/>
                <a:ea typeface="Bellota" pitchFamily="50" charset="0"/>
              </a:rPr>
              <a:t>as artes foram criadas no Silhouette Studio V4.3 </a:t>
            </a:r>
            <a:r>
              <a:rPr lang="pt-BR" sz="1200" dirty="0" smtClean="0">
                <a:latin typeface="Bellota" pitchFamily="50" charset="0"/>
                <a:ea typeface="Bellota" pitchFamily="50" charset="0"/>
              </a:rPr>
              <a:t>– Gratuito</a:t>
            </a:r>
          </a:p>
          <a:p>
            <a:pPr marL="171450" indent="-171450">
              <a:buFontTx/>
              <a:buChar char="-"/>
            </a:pPr>
            <a:r>
              <a:rPr lang="pt-BR" sz="1200" dirty="0" smtClean="0">
                <a:latin typeface="Bellota" pitchFamily="50" charset="0"/>
                <a:ea typeface="Bellota" pitchFamily="50" charset="0"/>
              </a:rPr>
              <a:t>Você pode recortar a mão se não possuir plotter de recorte, nesse caso basta aumentar a espessura da linha de corte lá no programa para 0,6, isso vai te ajudar a ter uma guia para cortar.</a:t>
            </a:r>
            <a:endParaRPr lang="pt-BR" sz="1200" dirty="0">
              <a:latin typeface="Bellota" pitchFamily="50" charset="0"/>
              <a:ea typeface="Bellota" pitchFamily="50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15835" y="7050134"/>
            <a:ext cx="56946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ellota" pitchFamily="50" charset="0"/>
                <a:ea typeface="Bellota" pitchFamily="50" charset="0"/>
              </a:rPr>
              <a:t>Esse topo é um dos mais usados, o nome mesmo já diz: Básico. </a:t>
            </a:r>
          </a:p>
          <a:p>
            <a:r>
              <a:rPr lang="pt-BR" sz="1200" dirty="0" smtClean="0">
                <a:latin typeface="Bellota" pitchFamily="50" charset="0"/>
                <a:ea typeface="Bellota" pitchFamily="50" charset="0"/>
              </a:rPr>
              <a:t>Então, se você quer começar e não sabe por onde, comece com ele.</a:t>
            </a:r>
          </a:p>
          <a:p>
            <a:endParaRPr lang="pt-BR" sz="1200" dirty="0">
              <a:latin typeface="Bellota" pitchFamily="50" charset="0"/>
              <a:ea typeface="Bellota" pitchFamily="50" charset="0"/>
            </a:endParaRPr>
          </a:p>
          <a:p>
            <a:r>
              <a:rPr lang="pt-BR" sz="1200" b="1" i="1" u="sng" dirty="0" smtClean="0">
                <a:latin typeface="Bellota" pitchFamily="50" charset="0"/>
                <a:ea typeface="Bellota" pitchFamily="50" charset="0"/>
              </a:rPr>
              <a:t>Materiais Usados: </a:t>
            </a:r>
          </a:p>
          <a:p>
            <a:endParaRPr lang="pt-BR" sz="1200" dirty="0">
              <a:latin typeface="Bellota" pitchFamily="50" charset="0"/>
              <a:ea typeface="Bellota" pitchFamily="50" charset="0"/>
            </a:endParaRPr>
          </a:p>
          <a:p>
            <a:pPr marL="171450" indent="-171450">
              <a:buFontTx/>
              <a:buChar char="-"/>
            </a:pPr>
            <a:r>
              <a:rPr lang="pt-BR" sz="1200" dirty="0" smtClean="0">
                <a:latin typeface="Bellota" pitchFamily="50" charset="0"/>
                <a:ea typeface="Bellota" pitchFamily="50" charset="0"/>
              </a:rPr>
              <a:t>Papel Fotográfico 180 g/m²</a:t>
            </a:r>
          </a:p>
          <a:p>
            <a:pPr marL="171450" indent="-171450">
              <a:buFontTx/>
              <a:buChar char="-"/>
            </a:pPr>
            <a:r>
              <a:rPr lang="pt-BR" sz="1200" dirty="0" smtClean="0">
                <a:latin typeface="Bellota" pitchFamily="50" charset="0"/>
                <a:ea typeface="Bellota" pitchFamily="50" charset="0"/>
              </a:rPr>
              <a:t>Palito tipo mexedor de café – modelo palheta (não é vasado)</a:t>
            </a:r>
          </a:p>
          <a:p>
            <a:pPr marL="171450" indent="-171450">
              <a:buFontTx/>
              <a:buChar char="-"/>
            </a:pPr>
            <a:r>
              <a:rPr lang="pt-BR" sz="1200" dirty="0" smtClean="0">
                <a:latin typeface="Bellota" pitchFamily="50" charset="0"/>
                <a:ea typeface="Bellota" pitchFamily="50" charset="0"/>
              </a:rPr>
              <a:t>Canudo de Papel</a:t>
            </a:r>
          </a:p>
          <a:p>
            <a:pPr marL="171450" indent="-171450">
              <a:buFontTx/>
              <a:buChar char="-"/>
            </a:pPr>
            <a:r>
              <a:rPr lang="pt-BR" sz="1200" dirty="0" smtClean="0">
                <a:latin typeface="Bellota" pitchFamily="50" charset="0"/>
                <a:ea typeface="Bellota" pitchFamily="50" charset="0"/>
              </a:rPr>
              <a:t>Cola quente</a:t>
            </a:r>
            <a:endParaRPr lang="pt-BR" sz="1200" dirty="0">
              <a:latin typeface="Bellota" pitchFamily="50" charset="0"/>
              <a:ea typeface="Bellota" pitchFamily="50" charset="0"/>
            </a:endParaRPr>
          </a:p>
        </p:txBody>
      </p:sp>
      <p:pic>
        <p:nvPicPr>
          <p:cNvPr id="1034" name="Picture 10" descr="C:\Users\Bruna\Desktop\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7768"/>
            <a:ext cx="5174081" cy="62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Bruna\Desktop\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912"/>
            <a:ext cx="5206063" cy="62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Bruna\Desktop\1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2352"/>
            <a:ext cx="5206064" cy="62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40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88640" y="200472"/>
            <a:ext cx="6480720" cy="9433048"/>
          </a:xfrm>
          <a:prstGeom prst="rect">
            <a:avLst/>
          </a:prstGeom>
          <a:noFill/>
          <a:ln w="127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 descr="C:\Users\Bruna\Desktop\barrad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2" y="8091261"/>
            <a:ext cx="2090738" cy="181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Bruna\Desktop\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504"/>
            <a:ext cx="5206064" cy="6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ixaDeTexto 24"/>
          <p:cNvSpPr txBox="1"/>
          <p:nvPr/>
        </p:nvSpPr>
        <p:spPr>
          <a:xfrm>
            <a:off x="476672" y="1208584"/>
            <a:ext cx="56946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ellota" pitchFamily="50" charset="0"/>
                <a:ea typeface="Bellota" pitchFamily="50" charset="0"/>
              </a:rPr>
              <a:t>Essa é uma forma de você agregar valor no seu topo básico, colocando uma camada de papel a mais. </a:t>
            </a:r>
          </a:p>
          <a:p>
            <a:endParaRPr lang="pt-BR" sz="1200" dirty="0">
              <a:latin typeface="Bellota" pitchFamily="50" charset="0"/>
              <a:ea typeface="Bellota" pitchFamily="50" charset="0"/>
            </a:endParaRPr>
          </a:p>
          <a:p>
            <a:r>
              <a:rPr lang="pt-BR" sz="1200" b="1" i="1" u="sng" dirty="0" smtClean="0">
                <a:latin typeface="Bellota" pitchFamily="50" charset="0"/>
                <a:ea typeface="Bellota" pitchFamily="50" charset="0"/>
              </a:rPr>
              <a:t>Materiais Usados: </a:t>
            </a:r>
          </a:p>
          <a:p>
            <a:endParaRPr lang="pt-BR" sz="1200" dirty="0">
              <a:latin typeface="Bellota" pitchFamily="50" charset="0"/>
              <a:ea typeface="Bellota" pitchFamily="50" charset="0"/>
            </a:endParaRPr>
          </a:p>
          <a:p>
            <a:pPr marL="171450" indent="-171450">
              <a:buFontTx/>
              <a:buChar char="-"/>
            </a:pPr>
            <a:r>
              <a:rPr lang="pt-BR" sz="1200" dirty="0" smtClean="0">
                <a:latin typeface="Bellota" pitchFamily="50" charset="0"/>
                <a:ea typeface="Bellota" pitchFamily="50" charset="0"/>
              </a:rPr>
              <a:t>Papel Fotográfico 180 g/m²</a:t>
            </a:r>
          </a:p>
          <a:p>
            <a:pPr marL="171450" indent="-171450">
              <a:buFontTx/>
              <a:buChar char="-"/>
            </a:pPr>
            <a:r>
              <a:rPr lang="pt-BR" sz="1200" dirty="0" smtClean="0">
                <a:latin typeface="Bellota" pitchFamily="50" charset="0"/>
                <a:ea typeface="Bellota" pitchFamily="50" charset="0"/>
              </a:rPr>
              <a:t>Palito tipo mexedor de café – modelo palheta (não é vasado)</a:t>
            </a:r>
          </a:p>
          <a:p>
            <a:pPr marL="171450" indent="-171450">
              <a:buFontTx/>
              <a:buChar char="-"/>
            </a:pPr>
            <a:r>
              <a:rPr lang="pt-BR" sz="1200" dirty="0" smtClean="0">
                <a:latin typeface="Bellota" pitchFamily="50" charset="0"/>
                <a:ea typeface="Bellota" pitchFamily="50" charset="0"/>
              </a:rPr>
              <a:t>Canudo de Papel</a:t>
            </a:r>
          </a:p>
          <a:p>
            <a:pPr marL="171450" indent="-171450">
              <a:buFontTx/>
              <a:buChar char="-"/>
            </a:pPr>
            <a:r>
              <a:rPr lang="pt-BR" sz="1200" dirty="0" smtClean="0">
                <a:latin typeface="Bellota" pitchFamily="50" charset="0"/>
                <a:ea typeface="Bellota" pitchFamily="50" charset="0"/>
              </a:rPr>
              <a:t>Cola quente</a:t>
            </a:r>
          </a:p>
          <a:p>
            <a:pPr marL="171450" indent="-171450">
              <a:buFontTx/>
              <a:buChar char="-"/>
            </a:pPr>
            <a:r>
              <a:rPr lang="pt-BR" sz="1200" dirty="0" smtClean="0">
                <a:latin typeface="Bellota" pitchFamily="50" charset="0"/>
                <a:ea typeface="Bellota" pitchFamily="50" charset="0"/>
              </a:rPr>
              <a:t>Fita espuma ( ou conhecida como fita banana)</a:t>
            </a:r>
          </a:p>
          <a:p>
            <a:pPr marL="171450" indent="-171450">
              <a:buFontTx/>
              <a:buChar char="-"/>
            </a:pPr>
            <a:r>
              <a:rPr lang="pt-BR" sz="1200" dirty="0">
                <a:latin typeface="Bellota" pitchFamily="50" charset="0"/>
                <a:ea typeface="Bellota" pitchFamily="50" charset="0"/>
              </a:rPr>
              <a:t> </a:t>
            </a:r>
            <a:r>
              <a:rPr lang="pt-BR" sz="1200" dirty="0" smtClean="0">
                <a:latin typeface="Bellota" pitchFamily="50" charset="0"/>
                <a:ea typeface="Bellota" pitchFamily="50" charset="0"/>
              </a:rPr>
              <a:t>Para o papel dourado usei o </a:t>
            </a:r>
            <a:r>
              <a:rPr lang="pt-BR" sz="1200" dirty="0" err="1" smtClean="0">
                <a:latin typeface="Bellota" pitchFamily="50" charset="0"/>
                <a:ea typeface="Bellota" pitchFamily="50" charset="0"/>
              </a:rPr>
              <a:t>lamicote</a:t>
            </a:r>
            <a:r>
              <a:rPr lang="pt-BR" sz="1200" dirty="0" smtClean="0">
                <a:latin typeface="Bellota" pitchFamily="50" charset="0"/>
                <a:ea typeface="Bellota" pitchFamily="50" charset="0"/>
              </a:rPr>
              <a:t> 180g/m² </a:t>
            </a:r>
          </a:p>
          <a:p>
            <a:pPr marL="171450" indent="-171450">
              <a:buFontTx/>
              <a:buChar char="-"/>
            </a:pPr>
            <a:r>
              <a:rPr lang="pt-BR" sz="1200" dirty="0" smtClean="0">
                <a:latin typeface="Bellota" pitchFamily="50" charset="0"/>
                <a:ea typeface="Bellota" pitchFamily="50" charset="0"/>
              </a:rPr>
              <a:t>Para as demais camadas usei o papel color </a:t>
            </a:r>
            <a:r>
              <a:rPr lang="pt-BR" sz="1200" dirty="0" err="1" smtClean="0">
                <a:latin typeface="Bellota" pitchFamily="50" charset="0"/>
                <a:ea typeface="Bellota" pitchFamily="50" charset="0"/>
              </a:rPr>
              <a:t>plus</a:t>
            </a:r>
            <a:r>
              <a:rPr lang="pt-BR" sz="1200" dirty="0" smtClean="0">
                <a:latin typeface="Bellota" pitchFamily="50" charset="0"/>
                <a:ea typeface="Bellota" pitchFamily="50" charset="0"/>
              </a:rPr>
              <a:t> 180g/m²</a:t>
            </a:r>
          </a:p>
          <a:p>
            <a:endParaRPr lang="pt-BR" sz="1200" dirty="0" smtClean="0">
              <a:latin typeface="Bellota" pitchFamily="50" charset="0"/>
              <a:ea typeface="Bellota" pitchFamily="50" charset="0"/>
            </a:endParaRPr>
          </a:p>
          <a:p>
            <a:pPr marL="171450" indent="-171450">
              <a:buFontTx/>
              <a:buChar char="-"/>
            </a:pPr>
            <a:endParaRPr lang="pt-BR" sz="1200" dirty="0">
              <a:latin typeface="Bellota" pitchFamily="50" charset="0"/>
              <a:ea typeface="Bellota" pitchFamily="50" charset="0"/>
            </a:endParaRPr>
          </a:p>
        </p:txBody>
      </p:sp>
      <p:pic>
        <p:nvPicPr>
          <p:cNvPr id="2052" name="Picture 4" descr="C:\Users\Bruna\Desktop\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69" y="3638065"/>
            <a:ext cx="1933575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581681" y="3920079"/>
            <a:ext cx="5694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pt-BR" sz="1200" dirty="0" smtClean="0">
                <a:latin typeface="Bellota" pitchFamily="50" charset="0"/>
                <a:ea typeface="Bellota" pitchFamily="50" charset="0"/>
              </a:rPr>
              <a:t>Para recortar o </a:t>
            </a:r>
            <a:r>
              <a:rPr lang="pt-BR" sz="1200" dirty="0" err="1" smtClean="0">
                <a:latin typeface="Bellota" pitchFamily="50" charset="0"/>
                <a:ea typeface="Bellota" pitchFamily="50" charset="0"/>
              </a:rPr>
              <a:t>lamicote</a:t>
            </a:r>
            <a:r>
              <a:rPr lang="pt-BR" sz="1200" dirty="0" smtClean="0">
                <a:latin typeface="Bellota" pitchFamily="50" charset="0"/>
                <a:ea typeface="Bellota" pitchFamily="50" charset="0"/>
              </a:rPr>
              <a:t> 180g/m² na Silhouette eu fixo ele com fita crepe na base, e uso uma lâmina mais antiga, na posição 7, força 30 – velocidade 2. Dependendo do estado da sua lâmina você pode colocar 2 passadas. </a:t>
            </a:r>
          </a:p>
          <a:p>
            <a:endParaRPr lang="pt-BR" sz="1200" dirty="0" smtClean="0">
              <a:latin typeface="Bellota" pitchFamily="50" charset="0"/>
              <a:ea typeface="Bellota" pitchFamily="50" charset="0"/>
            </a:endParaRPr>
          </a:p>
          <a:p>
            <a:r>
              <a:rPr lang="pt-BR" sz="1200" dirty="0" smtClean="0">
                <a:latin typeface="Bellota" pitchFamily="50" charset="0"/>
                <a:ea typeface="Bellota" pitchFamily="50" charset="0"/>
              </a:rPr>
              <a:t>-  Para recortar o papel color </a:t>
            </a:r>
            <a:r>
              <a:rPr lang="pt-BR" sz="1200" dirty="0" err="1" smtClean="0">
                <a:latin typeface="Bellota" pitchFamily="50" charset="0"/>
                <a:ea typeface="Bellota" pitchFamily="50" charset="0"/>
              </a:rPr>
              <a:t>plus</a:t>
            </a:r>
            <a:r>
              <a:rPr lang="pt-BR" sz="1200" dirty="0" smtClean="0">
                <a:latin typeface="Bellota" pitchFamily="50" charset="0"/>
                <a:ea typeface="Bellota" pitchFamily="50" charset="0"/>
              </a:rPr>
              <a:t> 180g/m², eu uso a configuração do papel decorado médio 65lb. </a:t>
            </a:r>
            <a:endParaRPr lang="pt-BR" sz="1200" dirty="0">
              <a:latin typeface="Bellota" pitchFamily="50" charset="0"/>
              <a:ea typeface="Bellota" pitchFamily="50" charset="0"/>
            </a:endParaRPr>
          </a:p>
        </p:txBody>
      </p:sp>
      <p:pic>
        <p:nvPicPr>
          <p:cNvPr id="2053" name="Picture 5" descr="C:\Users\Bruna\Desktop\1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997"/>
            <a:ext cx="5206064" cy="62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ixaDeTexto 26"/>
          <p:cNvSpPr txBox="1"/>
          <p:nvPr/>
        </p:nvSpPr>
        <p:spPr>
          <a:xfrm>
            <a:off x="476672" y="6245076"/>
            <a:ext cx="56946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ellota" pitchFamily="50" charset="0"/>
                <a:ea typeface="Bellota" pitchFamily="50" charset="0"/>
              </a:rPr>
              <a:t>O nome em camadas é outro item bem bacana, versátil e que agregar valor. Você pode utiliza </a:t>
            </a:r>
            <a:r>
              <a:rPr lang="pt-BR" sz="1200" dirty="0" err="1" smtClean="0">
                <a:latin typeface="Bellota" pitchFamily="50" charset="0"/>
                <a:ea typeface="Bellota" pitchFamily="50" charset="0"/>
              </a:rPr>
              <a:t>lo</a:t>
            </a:r>
            <a:r>
              <a:rPr lang="pt-BR" sz="1200" dirty="0" smtClean="0">
                <a:latin typeface="Bellota" pitchFamily="50" charset="0"/>
                <a:ea typeface="Bellota" pitchFamily="50" charset="0"/>
              </a:rPr>
              <a:t> para compor a sua arte ou até mesmo para fazer um topo diferenciado apenas com nome e idade, fixando em um canudo bacana. #</a:t>
            </a:r>
            <a:r>
              <a:rPr lang="pt-BR" sz="1200" dirty="0" err="1" smtClean="0">
                <a:latin typeface="Bellota" pitchFamily="50" charset="0"/>
                <a:ea typeface="Bellota" pitchFamily="50" charset="0"/>
              </a:rPr>
              <a:t>ficaadica</a:t>
            </a:r>
            <a:endParaRPr lang="pt-BR" sz="1200" dirty="0" smtClean="0">
              <a:latin typeface="Bellota" pitchFamily="50" charset="0"/>
              <a:ea typeface="Bellota" pitchFamily="50" charset="0"/>
            </a:endParaRPr>
          </a:p>
          <a:p>
            <a:endParaRPr lang="pt-BR" sz="1200" dirty="0">
              <a:latin typeface="Bellota" pitchFamily="50" charset="0"/>
              <a:ea typeface="Bellota" pitchFamily="50" charset="0"/>
            </a:endParaRPr>
          </a:p>
          <a:p>
            <a:r>
              <a:rPr lang="pt-BR" sz="1200" b="1" i="1" u="sng" dirty="0" smtClean="0">
                <a:latin typeface="Bellota" pitchFamily="50" charset="0"/>
                <a:ea typeface="Bellota" pitchFamily="50" charset="0"/>
              </a:rPr>
              <a:t>Materiais Usados: </a:t>
            </a:r>
          </a:p>
          <a:p>
            <a:endParaRPr lang="pt-BR" sz="1200" dirty="0">
              <a:latin typeface="Bellota" pitchFamily="50" charset="0"/>
              <a:ea typeface="Bellota" pitchFamily="50" charset="0"/>
            </a:endParaRPr>
          </a:p>
          <a:p>
            <a:pPr marL="171450" indent="-171450">
              <a:buFontTx/>
              <a:buChar char="-"/>
            </a:pPr>
            <a:r>
              <a:rPr lang="pt-BR" sz="1200" dirty="0" smtClean="0">
                <a:latin typeface="Bellota" pitchFamily="50" charset="0"/>
                <a:ea typeface="Bellota" pitchFamily="50" charset="0"/>
              </a:rPr>
              <a:t>Papel Color Plus 180 g/m² nas cores; Paris, Rio de Janeiro, Roma</a:t>
            </a:r>
          </a:p>
          <a:p>
            <a:pPr marL="171450" indent="-171450">
              <a:buFontTx/>
              <a:buChar char="-"/>
            </a:pPr>
            <a:r>
              <a:rPr lang="pt-BR" sz="1200" dirty="0" smtClean="0">
                <a:latin typeface="Bellota" pitchFamily="50" charset="0"/>
                <a:ea typeface="Bellota" pitchFamily="50" charset="0"/>
              </a:rPr>
              <a:t>Fita espuma ( ou conhecida como fita banana)</a:t>
            </a:r>
          </a:p>
          <a:p>
            <a:pPr marL="171450" indent="-171450">
              <a:buFontTx/>
              <a:buChar char="-"/>
            </a:pPr>
            <a:r>
              <a:rPr lang="pt-BR" sz="1200" dirty="0" smtClean="0">
                <a:latin typeface="Bellota" pitchFamily="50" charset="0"/>
                <a:ea typeface="Bellota" pitchFamily="50" charset="0"/>
              </a:rPr>
              <a:t>Pinça para facilitar</a:t>
            </a:r>
          </a:p>
          <a:p>
            <a:endParaRPr lang="pt-BR" sz="1200" dirty="0" smtClean="0">
              <a:latin typeface="Bellota" pitchFamily="50" charset="0"/>
              <a:ea typeface="Bellota" pitchFamily="50" charset="0"/>
            </a:endParaRPr>
          </a:p>
          <a:p>
            <a:pPr marL="171450" indent="-171450">
              <a:buFontTx/>
              <a:buChar char="-"/>
            </a:pPr>
            <a:endParaRPr lang="pt-BR" sz="1200" dirty="0">
              <a:latin typeface="Bellota" pitchFamily="50" charset="0"/>
              <a:ea typeface="Bellot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0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88640" y="200472"/>
            <a:ext cx="6480720" cy="9433048"/>
          </a:xfrm>
          <a:prstGeom prst="rect">
            <a:avLst/>
          </a:prstGeom>
          <a:noFill/>
          <a:ln w="127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 descr="C:\Users\Bruna\Desktop\barrad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2" y="8091261"/>
            <a:ext cx="2090738" cy="181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ixaDeTexto 24"/>
          <p:cNvSpPr txBox="1"/>
          <p:nvPr/>
        </p:nvSpPr>
        <p:spPr>
          <a:xfrm>
            <a:off x="581681" y="4350802"/>
            <a:ext cx="56946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Bellota" pitchFamily="50" charset="0"/>
                <a:ea typeface="Bellota" pitchFamily="50" charset="0"/>
              </a:rPr>
              <a:t>As flores em espiral decoram e dão o maior charme aos topos, e podem ser usadas de diversas formas, a técnica e o molde você já tem, agora use sua criatividade. </a:t>
            </a:r>
            <a:br>
              <a:rPr lang="pt-BR" sz="1200" dirty="0">
                <a:latin typeface="Bellota" pitchFamily="50" charset="0"/>
                <a:ea typeface="Bellota" pitchFamily="50" charset="0"/>
              </a:rPr>
            </a:br>
            <a:endParaRPr lang="pt-BR" sz="1200" dirty="0">
              <a:latin typeface="Bellota" pitchFamily="50" charset="0"/>
              <a:ea typeface="Bellota" pitchFamily="50" charset="0"/>
            </a:endParaRPr>
          </a:p>
          <a:p>
            <a:r>
              <a:rPr lang="pt-BR" sz="1200" b="1" i="1" u="sng" dirty="0">
                <a:latin typeface="Bellota" pitchFamily="50" charset="0"/>
                <a:ea typeface="Bellota" pitchFamily="50" charset="0"/>
              </a:rPr>
              <a:t>Materiais Usados: </a:t>
            </a:r>
            <a:endParaRPr lang="pt-BR" sz="1200" dirty="0">
              <a:latin typeface="Bellota" pitchFamily="50" charset="0"/>
              <a:ea typeface="Bellota" pitchFamily="50" charset="0"/>
            </a:endParaRPr>
          </a:p>
          <a:p>
            <a:pPr marL="171450" indent="-171450">
              <a:buFontTx/>
              <a:buChar char="-"/>
            </a:pPr>
            <a:r>
              <a:rPr lang="pt-BR" sz="1200" dirty="0">
                <a:latin typeface="Bellota" pitchFamily="50" charset="0"/>
                <a:ea typeface="Bellota" pitchFamily="50" charset="0"/>
              </a:rPr>
              <a:t>Papel color </a:t>
            </a:r>
            <a:r>
              <a:rPr lang="pt-BR" sz="1200" dirty="0" err="1">
                <a:latin typeface="Bellota" pitchFamily="50" charset="0"/>
                <a:ea typeface="Bellota" pitchFamily="50" charset="0"/>
              </a:rPr>
              <a:t>plus</a:t>
            </a:r>
            <a:r>
              <a:rPr lang="pt-BR" sz="1200" dirty="0">
                <a:latin typeface="Bellota" pitchFamily="50" charset="0"/>
                <a:ea typeface="Bellota" pitchFamily="50" charset="0"/>
              </a:rPr>
              <a:t> 180g/m²</a:t>
            </a:r>
          </a:p>
          <a:p>
            <a:pPr marL="171450" indent="-171450">
              <a:buFontTx/>
              <a:buChar char="-"/>
            </a:pPr>
            <a:r>
              <a:rPr lang="pt-BR" sz="1200" dirty="0">
                <a:latin typeface="Bellota" pitchFamily="50" charset="0"/>
                <a:ea typeface="Bellota" pitchFamily="50" charset="0"/>
              </a:rPr>
              <a:t>Cola quente ou Cola branca</a:t>
            </a:r>
          </a:p>
          <a:p>
            <a:pPr marL="171450" indent="-171450">
              <a:buFontTx/>
              <a:buChar char="-"/>
            </a:pPr>
            <a:r>
              <a:rPr lang="pt-BR" sz="1200" dirty="0" smtClean="0">
                <a:latin typeface="Bellota" pitchFamily="50" charset="0"/>
                <a:ea typeface="Bellota" pitchFamily="50" charset="0"/>
              </a:rPr>
              <a:t>Fita espuma ( ou conhecida como fita banana)</a:t>
            </a:r>
          </a:p>
          <a:p>
            <a:pPr marL="171450" indent="-171450">
              <a:buFontTx/>
              <a:buChar char="-"/>
            </a:pPr>
            <a:r>
              <a:rPr lang="pt-BR" sz="1200" dirty="0" smtClean="0">
                <a:latin typeface="Bellota" pitchFamily="50" charset="0"/>
                <a:ea typeface="Bellota" pitchFamily="50" charset="0"/>
              </a:rPr>
              <a:t>Nome em camadas</a:t>
            </a:r>
            <a:endParaRPr lang="pt-BR" sz="1200" dirty="0" smtClean="0">
              <a:latin typeface="Bellota" pitchFamily="50" charset="0"/>
              <a:ea typeface="Bellota" pitchFamily="50" charset="0"/>
            </a:endParaRPr>
          </a:p>
        </p:txBody>
      </p:sp>
      <p:pic>
        <p:nvPicPr>
          <p:cNvPr id="3074" name="Picture 2" descr="C:\Users\Bruna\Desktop\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" y="380892"/>
            <a:ext cx="5206064" cy="62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Bruna\Desktop\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" y="6191680"/>
            <a:ext cx="5206064" cy="62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96221" y="6996514"/>
            <a:ext cx="56946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ellota" pitchFamily="50" charset="0"/>
                <a:ea typeface="Bellota" pitchFamily="50" charset="0"/>
              </a:rPr>
              <a:t>O topo </a:t>
            </a:r>
            <a:r>
              <a:rPr lang="pt-BR" sz="1200" dirty="0" smtClean="0">
                <a:latin typeface="Bellota" pitchFamily="50" charset="0"/>
                <a:ea typeface="Bellota" pitchFamily="50" charset="0"/>
              </a:rPr>
              <a:t>geométrico é mais uma opção em alta, bastante utilizado para festas adultas, casamento, noivado, 15 anos.. Uma coisa legal dessa técnica é que você pode produzir diversas formas geométricas exclusivas, deixar salva e só ir colocando os nomes depois. </a:t>
            </a:r>
          </a:p>
          <a:p>
            <a:r>
              <a:rPr lang="pt-BR" sz="1200" dirty="0" smtClean="0">
                <a:latin typeface="Bellota" pitchFamily="50" charset="0"/>
                <a:ea typeface="Bellota" pitchFamily="50" charset="0"/>
              </a:rPr>
              <a:t>Você também pode acrescentar camadas se desejar. </a:t>
            </a:r>
          </a:p>
          <a:p>
            <a:endParaRPr lang="pt-BR" sz="1200" dirty="0">
              <a:latin typeface="Bellota" pitchFamily="50" charset="0"/>
              <a:ea typeface="Bellota" pitchFamily="50" charset="0"/>
            </a:endParaRPr>
          </a:p>
          <a:p>
            <a:r>
              <a:rPr lang="pt-BR" sz="1200" b="1" i="1" u="sng" dirty="0" smtClean="0">
                <a:latin typeface="Bellota" pitchFamily="50" charset="0"/>
                <a:ea typeface="Bellota" pitchFamily="50" charset="0"/>
              </a:rPr>
              <a:t>Materiais Usados: </a:t>
            </a:r>
          </a:p>
          <a:p>
            <a:endParaRPr lang="pt-BR" sz="1200" dirty="0">
              <a:latin typeface="Bellota" pitchFamily="50" charset="0"/>
              <a:ea typeface="Bellota" pitchFamily="50" charset="0"/>
            </a:endParaRPr>
          </a:p>
          <a:p>
            <a:pPr marL="171450" indent="-171450">
              <a:buFontTx/>
              <a:buChar char="-"/>
            </a:pPr>
            <a:r>
              <a:rPr lang="pt-BR" sz="1200" dirty="0" smtClean="0">
                <a:latin typeface="Bellota" pitchFamily="50" charset="0"/>
                <a:ea typeface="Bellota" pitchFamily="50" charset="0"/>
              </a:rPr>
              <a:t>Papel </a:t>
            </a:r>
            <a:r>
              <a:rPr lang="pt-BR" sz="1200" dirty="0">
                <a:latin typeface="Bellota" pitchFamily="50" charset="0"/>
                <a:ea typeface="Bellota" pitchFamily="50" charset="0"/>
              </a:rPr>
              <a:t>color </a:t>
            </a:r>
            <a:r>
              <a:rPr lang="pt-BR" sz="1200" dirty="0" err="1">
                <a:latin typeface="Bellota" pitchFamily="50" charset="0"/>
                <a:ea typeface="Bellota" pitchFamily="50" charset="0"/>
              </a:rPr>
              <a:t>plus</a:t>
            </a:r>
            <a:r>
              <a:rPr lang="pt-BR" sz="1200" dirty="0">
                <a:latin typeface="Bellota" pitchFamily="50" charset="0"/>
                <a:ea typeface="Bellota" pitchFamily="50" charset="0"/>
              </a:rPr>
              <a:t> </a:t>
            </a:r>
            <a:r>
              <a:rPr lang="pt-BR" sz="1200" dirty="0" smtClean="0">
                <a:latin typeface="Bellota" pitchFamily="50" charset="0"/>
                <a:ea typeface="Bellota" pitchFamily="50" charset="0"/>
              </a:rPr>
              <a:t>180g/m²</a:t>
            </a:r>
            <a:endParaRPr lang="pt-BR" sz="1200" dirty="0">
              <a:latin typeface="Bellota" pitchFamily="50" charset="0"/>
              <a:ea typeface="Bellota" pitchFamily="50" charset="0"/>
            </a:endParaRPr>
          </a:p>
          <a:p>
            <a:pPr marL="171450" indent="-171450">
              <a:buFontTx/>
              <a:buChar char="-"/>
            </a:pPr>
            <a:r>
              <a:rPr lang="pt-BR" sz="1200" dirty="0" smtClean="0">
                <a:latin typeface="Bellota" pitchFamily="50" charset="0"/>
                <a:ea typeface="Bellota" pitchFamily="50" charset="0"/>
              </a:rPr>
              <a:t>Se você quiser fazer maior e mais firme use o papel </a:t>
            </a:r>
            <a:r>
              <a:rPr lang="pt-BR" sz="1200" dirty="0" smtClean="0">
                <a:latin typeface="Bellota" pitchFamily="50" charset="0"/>
                <a:ea typeface="Bellota" pitchFamily="50" charset="0"/>
              </a:rPr>
              <a:t>color </a:t>
            </a:r>
            <a:r>
              <a:rPr lang="pt-BR" sz="1200" dirty="0" err="1" smtClean="0">
                <a:latin typeface="Bellota" pitchFamily="50" charset="0"/>
                <a:ea typeface="Bellota" pitchFamily="50" charset="0"/>
              </a:rPr>
              <a:t>plus</a:t>
            </a:r>
            <a:r>
              <a:rPr lang="pt-BR" sz="1200" dirty="0" smtClean="0">
                <a:latin typeface="Bellota" pitchFamily="50" charset="0"/>
                <a:ea typeface="Bellota" pitchFamily="50" charset="0"/>
              </a:rPr>
              <a:t> </a:t>
            </a:r>
            <a:r>
              <a:rPr lang="pt-BR" sz="1200" dirty="0" smtClean="0">
                <a:latin typeface="Bellota" pitchFamily="50" charset="0"/>
                <a:ea typeface="Bellota" pitchFamily="50" charset="0"/>
              </a:rPr>
              <a:t>24</a:t>
            </a:r>
            <a:r>
              <a:rPr lang="pt-BR" sz="1200" dirty="0" smtClean="0">
                <a:latin typeface="Bellota" pitchFamily="50" charset="0"/>
                <a:ea typeface="Bellota" pitchFamily="50" charset="0"/>
              </a:rPr>
              <a:t>0g/m²</a:t>
            </a:r>
            <a:endParaRPr lang="pt-BR" sz="1200" dirty="0" smtClean="0">
              <a:latin typeface="Bellota" pitchFamily="50" charset="0"/>
              <a:ea typeface="Bellota" pitchFamily="50" charset="0"/>
            </a:endParaRPr>
          </a:p>
          <a:p>
            <a:pPr marL="171450" indent="-171450">
              <a:buFontTx/>
              <a:buChar char="-"/>
            </a:pPr>
            <a:r>
              <a:rPr lang="pt-BR" sz="1200" dirty="0" smtClean="0">
                <a:latin typeface="Bellota" pitchFamily="50" charset="0"/>
                <a:ea typeface="Bellota" pitchFamily="50" charset="0"/>
              </a:rPr>
              <a:t>Palito </a:t>
            </a:r>
            <a:r>
              <a:rPr lang="pt-BR" sz="1200" dirty="0" smtClean="0">
                <a:latin typeface="Bellota" pitchFamily="50" charset="0"/>
                <a:ea typeface="Bellota" pitchFamily="50" charset="0"/>
              </a:rPr>
              <a:t>para Pirulito de Chocolate transparente</a:t>
            </a:r>
            <a:endParaRPr lang="pt-BR" sz="1200" dirty="0" smtClean="0">
              <a:latin typeface="Bellota" pitchFamily="50" charset="0"/>
              <a:ea typeface="Bellota" pitchFamily="50" charset="0"/>
            </a:endParaRPr>
          </a:p>
          <a:p>
            <a:pPr marL="171450" indent="-171450">
              <a:buFontTx/>
              <a:buChar char="-"/>
            </a:pPr>
            <a:r>
              <a:rPr lang="pt-BR" sz="1200" dirty="0" smtClean="0">
                <a:latin typeface="Bellota" pitchFamily="50" charset="0"/>
                <a:ea typeface="Bellota" pitchFamily="50" charset="0"/>
              </a:rPr>
              <a:t>Cola </a:t>
            </a:r>
            <a:r>
              <a:rPr lang="pt-BR" sz="1200" dirty="0" smtClean="0">
                <a:latin typeface="Bellota" pitchFamily="50" charset="0"/>
                <a:ea typeface="Bellota" pitchFamily="50" charset="0"/>
              </a:rPr>
              <a:t>quente</a:t>
            </a:r>
          </a:p>
          <a:p>
            <a:pPr marL="171450" indent="-171450">
              <a:buFontTx/>
              <a:buChar char="-"/>
            </a:pPr>
            <a:r>
              <a:rPr lang="pt-BR" sz="1200" dirty="0" smtClean="0">
                <a:latin typeface="Bellota" pitchFamily="50" charset="0"/>
                <a:ea typeface="Bellota" pitchFamily="50" charset="0"/>
              </a:rPr>
              <a:t>Flores em Espiral e recorte vasado de folha</a:t>
            </a:r>
            <a:endParaRPr lang="pt-BR" sz="1200" dirty="0" smtClean="0">
              <a:latin typeface="Bellota" pitchFamily="50" charset="0"/>
              <a:ea typeface="Bellota" pitchFamily="50" charset="0"/>
            </a:endParaRPr>
          </a:p>
        </p:txBody>
      </p:sp>
      <p:pic>
        <p:nvPicPr>
          <p:cNvPr id="1028" name="Picture 4" descr="C:\Users\Bruna\Desktop\1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" y="3701574"/>
            <a:ext cx="5222285" cy="62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520966" y="1064568"/>
            <a:ext cx="56946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ellota" pitchFamily="50" charset="0"/>
                <a:ea typeface="Bellota" pitchFamily="50" charset="0"/>
              </a:rPr>
              <a:t>Chegamos a mais um topo lindo (e um dos meus queridinhos), o Topo Inteiro com camadas na minha opinião é um dos que mais chama atenção dos clientes. Cheio de detalhes, camadas e você pode incrementar com pedras, etc... Use sua criatividade!</a:t>
            </a:r>
            <a:endParaRPr lang="pt-BR" sz="1200" dirty="0">
              <a:latin typeface="Bellota" pitchFamily="50" charset="0"/>
              <a:ea typeface="Bellota" pitchFamily="50" charset="0"/>
            </a:endParaRPr>
          </a:p>
          <a:p>
            <a:endParaRPr lang="pt-BR" sz="1200" dirty="0">
              <a:latin typeface="Bellota" pitchFamily="50" charset="0"/>
              <a:ea typeface="Bellota" pitchFamily="50" charset="0"/>
            </a:endParaRPr>
          </a:p>
          <a:p>
            <a:r>
              <a:rPr lang="pt-BR" sz="1200" b="1" i="1" u="sng" dirty="0">
                <a:latin typeface="Bellota" pitchFamily="50" charset="0"/>
                <a:ea typeface="Bellota" pitchFamily="50" charset="0"/>
              </a:rPr>
              <a:t>Materiais Usados: </a:t>
            </a:r>
          </a:p>
          <a:p>
            <a:endParaRPr lang="pt-BR" sz="1200" dirty="0">
              <a:latin typeface="Bellota" pitchFamily="50" charset="0"/>
              <a:ea typeface="Bellota" pitchFamily="50" charset="0"/>
            </a:endParaRPr>
          </a:p>
          <a:p>
            <a:pPr marL="171450" indent="-171450">
              <a:buFontTx/>
              <a:buChar char="-"/>
            </a:pPr>
            <a:r>
              <a:rPr lang="pt-BR" sz="1200" dirty="0">
                <a:latin typeface="Bellota" pitchFamily="50" charset="0"/>
                <a:ea typeface="Bellota" pitchFamily="50" charset="0"/>
              </a:rPr>
              <a:t>Papel Fotográfico 180 g/m²</a:t>
            </a:r>
          </a:p>
          <a:p>
            <a:pPr marL="171450" indent="-171450">
              <a:buFontTx/>
              <a:buChar char="-"/>
            </a:pPr>
            <a:r>
              <a:rPr lang="pt-BR" sz="1200" dirty="0" smtClean="0">
                <a:latin typeface="Bellota" pitchFamily="50" charset="0"/>
                <a:ea typeface="Bellota" pitchFamily="50" charset="0"/>
              </a:rPr>
              <a:t>Canudo </a:t>
            </a:r>
            <a:r>
              <a:rPr lang="pt-BR" sz="1200" dirty="0">
                <a:latin typeface="Bellota" pitchFamily="50" charset="0"/>
                <a:ea typeface="Bellota" pitchFamily="50" charset="0"/>
              </a:rPr>
              <a:t>de </a:t>
            </a:r>
            <a:r>
              <a:rPr lang="pt-BR" sz="1200" dirty="0" smtClean="0">
                <a:latin typeface="Bellota" pitchFamily="50" charset="0"/>
                <a:ea typeface="Bellota" pitchFamily="50" charset="0"/>
              </a:rPr>
              <a:t>Papel laminado</a:t>
            </a:r>
            <a:endParaRPr lang="pt-BR" sz="1200" dirty="0">
              <a:latin typeface="Bellota" pitchFamily="50" charset="0"/>
              <a:ea typeface="Bellota" pitchFamily="50" charset="0"/>
            </a:endParaRPr>
          </a:p>
          <a:p>
            <a:pPr marL="171450" indent="-171450">
              <a:buFontTx/>
              <a:buChar char="-"/>
            </a:pPr>
            <a:r>
              <a:rPr lang="pt-BR" sz="1200" dirty="0">
                <a:latin typeface="Bellota" pitchFamily="50" charset="0"/>
                <a:ea typeface="Bellota" pitchFamily="50" charset="0"/>
              </a:rPr>
              <a:t>Cola quente</a:t>
            </a:r>
          </a:p>
          <a:p>
            <a:pPr marL="171450" indent="-171450">
              <a:buFontTx/>
              <a:buChar char="-"/>
            </a:pPr>
            <a:r>
              <a:rPr lang="pt-BR" sz="1200" dirty="0">
                <a:latin typeface="Bellota" pitchFamily="50" charset="0"/>
                <a:ea typeface="Bellota" pitchFamily="50" charset="0"/>
              </a:rPr>
              <a:t>Fita espuma ( ou conhecida como fita banana)</a:t>
            </a:r>
          </a:p>
          <a:p>
            <a:pPr marL="171450" indent="-171450">
              <a:buFontTx/>
              <a:buChar char="-"/>
            </a:pPr>
            <a:r>
              <a:rPr lang="pt-BR" sz="1200" dirty="0" smtClean="0">
                <a:latin typeface="Bellota" pitchFamily="50" charset="0"/>
                <a:ea typeface="Bellota" pitchFamily="50" charset="0"/>
              </a:rPr>
              <a:t>Para </a:t>
            </a:r>
            <a:r>
              <a:rPr lang="pt-BR" sz="1200" dirty="0">
                <a:latin typeface="Bellota" pitchFamily="50" charset="0"/>
                <a:ea typeface="Bellota" pitchFamily="50" charset="0"/>
              </a:rPr>
              <a:t>as demais camadas usei o papel color </a:t>
            </a:r>
            <a:r>
              <a:rPr lang="pt-BR" sz="1200" dirty="0" err="1">
                <a:latin typeface="Bellota" pitchFamily="50" charset="0"/>
                <a:ea typeface="Bellota" pitchFamily="50" charset="0"/>
              </a:rPr>
              <a:t>plus</a:t>
            </a:r>
            <a:r>
              <a:rPr lang="pt-BR" sz="1200" dirty="0">
                <a:latin typeface="Bellota" pitchFamily="50" charset="0"/>
                <a:ea typeface="Bellota" pitchFamily="50" charset="0"/>
              </a:rPr>
              <a:t> </a:t>
            </a:r>
            <a:r>
              <a:rPr lang="pt-BR" sz="1200" dirty="0" smtClean="0">
                <a:latin typeface="Bellota" pitchFamily="50" charset="0"/>
                <a:ea typeface="Bellota" pitchFamily="50" charset="0"/>
              </a:rPr>
              <a:t>180g/m²</a:t>
            </a:r>
          </a:p>
          <a:p>
            <a:pPr marL="171450" indent="-171450">
              <a:buFontTx/>
              <a:buChar char="-"/>
            </a:pPr>
            <a:r>
              <a:rPr lang="pt-BR" sz="1200" dirty="0" smtClean="0">
                <a:latin typeface="Bellota" pitchFamily="50" charset="0"/>
                <a:ea typeface="Bellota" pitchFamily="50" charset="0"/>
              </a:rPr>
              <a:t>Nome em camadas;</a:t>
            </a:r>
            <a:endParaRPr lang="pt-BR" sz="1200" dirty="0">
              <a:latin typeface="Bellota" pitchFamily="50" charset="0"/>
              <a:ea typeface="Bellot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88640" y="200472"/>
            <a:ext cx="6480720" cy="9433048"/>
          </a:xfrm>
          <a:prstGeom prst="rect">
            <a:avLst/>
          </a:prstGeom>
          <a:noFill/>
          <a:ln w="127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 descr="C:\Users\Bruna\Desktop\barrad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2" y="8091261"/>
            <a:ext cx="2090738" cy="181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ixaDeTexto 24"/>
          <p:cNvSpPr txBox="1"/>
          <p:nvPr/>
        </p:nvSpPr>
        <p:spPr>
          <a:xfrm>
            <a:off x="452818" y="1136576"/>
            <a:ext cx="5694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ellota" pitchFamily="50" charset="0"/>
                <a:ea typeface="Bellota" pitchFamily="50" charset="0"/>
              </a:rPr>
              <a:t>Você não precisar ir comprando tudo o que vê pela frente, e que na verdade nem sabe se é útil (</a:t>
            </a:r>
            <a:r>
              <a:rPr lang="pt-BR" sz="1200" dirty="0" err="1" smtClean="0">
                <a:latin typeface="Bellota" pitchFamily="50" charset="0"/>
                <a:ea typeface="Bellota" pitchFamily="50" charset="0"/>
              </a:rPr>
              <a:t>rs</a:t>
            </a:r>
            <a:r>
              <a:rPr lang="pt-BR" sz="1200" dirty="0" smtClean="0">
                <a:latin typeface="Bellota" pitchFamily="50" charset="0"/>
                <a:ea typeface="Bellota" pitchFamily="50" charset="0"/>
              </a:rPr>
              <a:t>) para começar a produzir. Fiz um </a:t>
            </a:r>
            <a:r>
              <a:rPr lang="pt-BR" sz="1200" dirty="0" err="1" smtClean="0">
                <a:latin typeface="Bellota" pitchFamily="50" charset="0"/>
                <a:ea typeface="Bellota" pitchFamily="50" charset="0"/>
              </a:rPr>
              <a:t>check</a:t>
            </a:r>
            <a:r>
              <a:rPr lang="pt-BR" sz="1200" dirty="0" smtClean="0">
                <a:latin typeface="Bellota" pitchFamily="50" charset="0"/>
                <a:ea typeface="Bellota" pitchFamily="50" charset="0"/>
              </a:rPr>
              <a:t> </a:t>
            </a:r>
            <a:r>
              <a:rPr lang="pt-BR" sz="1200" dirty="0" err="1" smtClean="0">
                <a:latin typeface="Bellota" pitchFamily="50" charset="0"/>
                <a:ea typeface="Bellota" pitchFamily="50" charset="0"/>
              </a:rPr>
              <a:t>list</a:t>
            </a:r>
            <a:r>
              <a:rPr lang="pt-BR" sz="1200" dirty="0" smtClean="0">
                <a:latin typeface="Bellota" pitchFamily="50" charset="0"/>
                <a:ea typeface="Bellota" pitchFamily="50" charset="0"/>
              </a:rPr>
              <a:t> para você preencher e espero te ajudar.</a:t>
            </a:r>
            <a:endParaRPr lang="pt-BR" sz="1200" dirty="0" smtClean="0">
              <a:latin typeface="Bellota" pitchFamily="50" charset="0"/>
              <a:ea typeface="Bellota" pitchFamily="50" charset="0"/>
            </a:endParaRPr>
          </a:p>
          <a:p>
            <a:endParaRPr lang="pt-BR" sz="1200" dirty="0" smtClean="0">
              <a:latin typeface="Bellota" pitchFamily="50" charset="0"/>
              <a:ea typeface="Bellota" pitchFamily="50" charset="0"/>
            </a:endParaRPr>
          </a:p>
          <a:p>
            <a:pPr marL="171450" indent="-171450">
              <a:buFontTx/>
              <a:buChar char="-"/>
            </a:pPr>
            <a:endParaRPr lang="pt-BR" sz="1200" dirty="0">
              <a:latin typeface="Bellota" pitchFamily="50" charset="0"/>
              <a:ea typeface="Bellota" pitchFamily="50" charset="0"/>
            </a:endParaRPr>
          </a:p>
        </p:txBody>
      </p:sp>
      <p:pic>
        <p:nvPicPr>
          <p:cNvPr id="2050" name="Picture 2" descr="C:\Users\Bruna\Desktop\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96"/>
            <a:ext cx="5227930" cy="6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runa\Desktop\ck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903413"/>
            <a:ext cx="5159375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3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OSTIL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APOSTILA</Template>
  <TotalTime>403</TotalTime>
  <Words>630</Words>
  <Application>Microsoft Office PowerPoint</Application>
  <PresentationFormat>Papel A4 (210 x 297 mm)</PresentationFormat>
  <Paragraphs>69</Paragraphs>
  <Slides>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Arial</vt:lpstr>
      <vt:lpstr>Beach Society</vt:lpstr>
      <vt:lpstr>Verdana</vt:lpstr>
      <vt:lpstr>Calibri</vt:lpstr>
      <vt:lpstr>Bellota</vt:lpstr>
      <vt:lpstr>APOSTILA</vt:lpstr>
      <vt:lpstr>Apostila Complementar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Apostila Complementar</dc:title>
  <dc:creator>Bruna</dc:creator>
  <cp:lastModifiedBy>Bruna</cp:lastModifiedBy>
  <cp:revision>11</cp:revision>
  <dcterms:created xsi:type="dcterms:W3CDTF">2020-05-12T14:22:00Z</dcterms:created>
  <dcterms:modified xsi:type="dcterms:W3CDTF">2020-05-12T21:05:29Z</dcterms:modified>
</cp:coreProperties>
</file>